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13de2088c6743a8" /><Relationship Type="http://schemas.openxmlformats.org/officeDocument/2006/relationships/extended-properties" Target="/docProps/app.xml" Id="Rba8f5c8518324e4c" /><Relationship Type="http://schemas.openxmlformats.org/officeDocument/2006/relationships/officeDocument" Target="/ppt/presentation.xml" Id="Radadeca172eb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4ec3b8474483e"/>
  </p:sldMasterIdLst>
  <p:notesMasterIdLst>
    <p:notesMasterId xmlns:r="http://schemas.openxmlformats.org/officeDocument/2006/relationships" r:id="Ree9afd9988894203"/>
  </p:notesMasterIdLst>
  <p:sldIdLst>
    <p:sldId xmlns:r="http://schemas.openxmlformats.org/officeDocument/2006/relationships" id="256" r:id="R4e432ee1c29d4c68"/>
    <p:sldId xmlns:r="http://schemas.openxmlformats.org/officeDocument/2006/relationships" id="257" r:id="Rbc2249809cd44b31"/>
    <p:sldId xmlns:r="http://schemas.openxmlformats.org/officeDocument/2006/relationships" id="258" r:id="R305af68c3a754451"/>
    <p:sldId xmlns:r="http://schemas.openxmlformats.org/officeDocument/2006/relationships" id="259" r:id="R2b01c157cb9e41eb"/>
    <p:sldId xmlns:r="http://schemas.openxmlformats.org/officeDocument/2006/relationships" id="260" r:id="R703c98a90c34424d"/>
    <p:sldId xmlns:r="http://schemas.openxmlformats.org/officeDocument/2006/relationships" id="261" r:id="R9af0fd691a1d4852"/>
    <p:sldId xmlns:r="http://schemas.openxmlformats.org/officeDocument/2006/relationships" id="262" r:id="Rabf7e05f67294e60"/>
    <p:sldId xmlns:r="http://schemas.openxmlformats.org/officeDocument/2006/relationships" id="263" r:id="Rcb130624636c48aa"/>
    <p:sldId xmlns:r="http://schemas.openxmlformats.org/officeDocument/2006/relationships" id="264" r:id="R8cec71128e014136"/>
    <p:sldId xmlns:r="http://schemas.openxmlformats.org/officeDocument/2006/relationships" id="265" r:id="Rebcf573c2ae54f9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e6581d491ce4a2f" /><Relationship Type="http://schemas.openxmlformats.org/officeDocument/2006/relationships/slideMaster" Target="/ppt/slideMasters/slideMaster1.xml" Id="Rdb14ec3b8474483e" /><Relationship Type="http://schemas.openxmlformats.org/officeDocument/2006/relationships/notesMaster" Target="/ppt/notesMasters/notesMaster1.xml" Id="Ree9afd9988894203" /><Relationship Type="http://schemas.openxmlformats.org/officeDocument/2006/relationships/presProps" Target="/ppt/presProps.xml" Id="R42ea53e08e194041" /><Relationship Type="http://schemas.openxmlformats.org/officeDocument/2006/relationships/tableStyles" Target="/ppt/tableStyles.xml" Id="R791a60c2f02d4559" /><Relationship Type="http://schemas.openxmlformats.org/officeDocument/2006/relationships/slide" Target="/ppt/slides/slide1.xml" Id="R4e432ee1c29d4c68" /><Relationship Type="http://schemas.openxmlformats.org/officeDocument/2006/relationships/slide" Target="/ppt/slides/slide2.xml" Id="Rbc2249809cd44b31" /><Relationship Type="http://schemas.openxmlformats.org/officeDocument/2006/relationships/slide" Target="/ppt/slides/slide3.xml" Id="R305af68c3a754451" /><Relationship Type="http://schemas.openxmlformats.org/officeDocument/2006/relationships/slide" Target="/ppt/slides/slide4.xml" Id="R2b01c157cb9e41eb" /><Relationship Type="http://schemas.openxmlformats.org/officeDocument/2006/relationships/slide" Target="/ppt/slides/slide5.xml" Id="R703c98a90c34424d" /><Relationship Type="http://schemas.openxmlformats.org/officeDocument/2006/relationships/slide" Target="/ppt/slides/slide6.xml" Id="R9af0fd691a1d4852" /><Relationship Type="http://schemas.openxmlformats.org/officeDocument/2006/relationships/slide" Target="/ppt/slides/slide7.xml" Id="Rabf7e05f67294e60" /><Relationship Type="http://schemas.openxmlformats.org/officeDocument/2006/relationships/slide" Target="/ppt/slides/slide8.xml" Id="Rcb130624636c48aa" /><Relationship Type="http://schemas.openxmlformats.org/officeDocument/2006/relationships/slide" Target="/ppt/slides/slide9.xml" Id="R8cec71128e014136" /><Relationship Type="http://schemas.openxmlformats.org/officeDocument/2006/relationships/slide" Target="/ppt/slides/slide10.xml" Id="Rebcf573c2ae54f9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dfce376ece347f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73503277eee4d75" /><Relationship Type="http://schemas.openxmlformats.org/officeDocument/2006/relationships/notesMaster" Target="/ppt/notesMasters/notesMaster1.xml" Id="R9ec52bc6f71c476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07fe0302e124bd2" /><Relationship Type="http://schemas.openxmlformats.org/officeDocument/2006/relationships/notesMaster" Target="/ppt/notesMasters/notesMaster1.xml" Id="Rccf0006a1a3f44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996e12b8ec04f43" /><Relationship Type="http://schemas.openxmlformats.org/officeDocument/2006/relationships/notesMaster" Target="/ppt/notesMasters/notesMaster1.xml" Id="R5112944b4e4a493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13ddf0028354a50" /><Relationship Type="http://schemas.openxmlformats.org/officeDocument/2006/relationships/notesMaster" Target="/ppt/notesMasters/notesMaster1.xml" Id="Rf72140a6f24e405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a57ece49a3d460a" /><Relationship Type="http://schemas.openxmlformats.org/officeDocument/2006/relationships/notesMaster" Target="/ppt/notesMasters/notesMaster1.xml" Id="Rf23a424ba26a4f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9df7ca8188942fe" /><Relationship Type="http://schemas.openxmlformats.org/officeDocument/2006/relationships/notesMaster" Target="/ppt/notesMasters/notesMaster1.xml" Id="R8fc70ed15f0141a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8ea926e01c4b8b" /><Relationship Type="http://schemas.openxmlformats.org/officeDocument/2006/relationships/notesMaster" Target="/ppt/notesMasters/notesMaster1.xml" Id="R3faac7887b4a47a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dc62edd3724564" /><Relationship Type="http://schemas.openxmlformats.org/officeDocument/2006/relationships/notesMaster" Target="/ppt/notesMasters/notesMaster1.xml" Id="Ra592c5e40e5346c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a5c28289ce4bd7" /><Relationship Type="http://schemas.openxmlformats.org/officeDocument/2006/relationships/notesMaster" Target="/ppt/notesMasters/notesMaster1.xml" Id="R795d24e12bd64b9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ea8d3013e684efb" /><Relationship Type="http://schemas.openxmlformats.org/officeDocument/2006/relationships/notesMaster" Target="/ppt/notesMasters/notesMaster1.xml" Id="Rdaeaf8d703cd440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3c99c7a843f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ef37a1739d54d4e" /><Relationship Type="http://schemas.openxmlformats.org/officeDocument/2006/relationships/slideLayout" Target="/ppt/slideLayouts/slideLayout1.xml" Id="R2c2abbe3dd1341b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abbe3dd1341b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92d45fe3446c" /><Relationship Type="http://schemas.openxmlformats.org/officeDocument/2006/relationships/notesSlide" Target="/ppt/notesSlides/notesSlide1.xml" Id="R1c8d5b824421424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d4d2a313401c" /><Relationship Type="http://schemas.openxmlformats.org/officeDocument/2006/relationships/notesSlide" Target="/ppt/notesSlides/notesSlide10.xml" Id="R831fe06dd42b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f4b6d2df74926" /><Relationship Type="http://schemas.openxmlformats.org/officeDocument/2006/relationships/notesSlide" Target="/ppt/notesSlides/notesSlide2.xml" Id="R1d6f4cd302b3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da00e3d94a0a" /><Relationship Type="http://schemas.openxmlformats.org/officeDocument/2006/relationships/notesSlide" Target="/ppt/notesSlides/notesSlide3.xml" Id="Rc6da506ba113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41411d45491e" /><Relationship Type="http://schemas.openxmlformats.org/officeDocument/2006/relationships/notesSlide" Target="/ppt/notesSlides/notesSlide4.xml" Id="R92ca0793f12b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bcfdbf144f5a" /><Relationship Type="http://schemas.openxmlformats.org/officeDocument/2006/relationships/notesSlide" Target="/ppt/notesSlides/notesSlide5.xml" Id="Rd4c91c447bdd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b2414c0ee4083" /><Relationship Type="http://schemas.openxmlformats.org/officeDocument/2006/relationships/notesSlide" Target="/ppt/notesSlides/notesSlide6.xml" Id="Rb4ab16cc4eca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8de6b7a74cb9" /><Relationship Type="http://schemas.openxmlformats.org/officeDocument/2006/relationships/notesSlide" Target="/ppt/notesSlides/notesSlide7.xml" Id="R08a73781096d4b4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5e5b06eb4ed9" /><Relationship Type="http://schemas.openxmlformats.org/officeDocument/2006/relationships/notesSlide" Target="/ppt/notesSlides/notesSlide8.xml" Id="R140df6e823bf40d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3692d6c04d75" /><Relationship Type="http://schemas.openxmlformats.org/officeDocument/2006/relationships/notesSlide" Target="/ppt/notesSlides/notesSlide9.xml" Id="Rafd0e40f807840a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C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B24010-D6BA-4BA2-AC1B-A8FBF659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DF7EC"/>
                </a:solidFill>
              </a:defRPr>
            </a:pPr>
            <a:r>
              <a:rPr sz="1350" b="1">
                <a:solidFill>
                  <a:srgbClr val="DDF7EC"/>
                </a:solidFill>
              </a:rPr>
              <a:t>MYNAIJAESTATE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E0BEB0-50EB-4E41-A7B5-5BA9C4EA7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7239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The operating system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for modern communities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2432ED-F269-4C7B-BB37-03C2F0AA3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8D6DF"/>
                </a:solidFill>
              </a:defRPr>
            </a:pPr>
            <a:r>
              <a:rPr sz="1875" b="0">
                <a:solidFill>
                  <a:srgbClr val="C8D6DF"/>
                </a:solidFill>
              </a:rPr>
              <a:t>Security, residents, landlords, tenants, collections and amenities?connected in one platform.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EA5ADB-0436-4EF0-938D-E011409FE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000125"/>
            <a:ext cx="2190750" cy="2190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C4E01E-4C5C-4787-8DC7-47702EDB9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000125"/>
            <a:ext cx="2190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ONE</a:t>
            </a:r>
          </a:p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SYSTEM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025211-F2C3-4BEB-97E9-732277B5A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809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Prepared for  [ESTATE / ORGANISATION NAME]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667A55-FB8C-4EC7-9B03-B06D9C9BA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60198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8EA4B2"/>
                </a:solidFill>
              </a:defRPr>
            </a:pPr>
            <a:r>
              <a:rPr sz="1050" b="0">
                <a:solidFill>
                  <a:srgbClr val="8EA4B2"/>
                </a:solidFill>
              </a:rPr>
              <a:t>Replace bracketed fields to tailor this deck in minutes.</a:t>
            </a:r>
          </a:p>
        </p:txBody>
      </p:sp>
    </p:spTree>
    <p:extLst>
      <p:ext uri="{BB962C8B-B14F-4D97-AF65-F5344CB8AC3E}">
        <p14:creationId xmlns:p14="http://schemas.microsoft.com/office/powerpoint/2010/main" val="79296314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C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803B82-3489-445E-9358-4624D4041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DF7EC"/>
                </a:solidFill>
              </a:defRPr>
            </a:pPr>
            <a:r>
              <a:rPr sz="1200" b="1">
                <a:solidFill>
                  <a:srgbClr val="DDF7EC"/>
                </a:solidFill>
              </a:rPr>
              <a:t>THE NEXT 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FB2EF2-61B4-47DD-86E2-BAC3826FA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85875"/>
            <a:ext cx="7429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Choose one workflow.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Prove value quickly.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Expand with confidence.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E5E5DC-DA2C-416C-BA40-07EF5428B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0015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795465-2C4C-49E2-8216-3355B8E1F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00150"/>
            <a:ext cx="22860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30-DAY</a:t>
            </a:r>
          </a:p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PILOT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74D80B-D3FB-465C-A6BA-F15057078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338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EA4B2"/>
                </a:solidFill>
              </a:defRPr>
            </a:pPr>
            <a:r>
              <a:rPr sz="1350" b="1">
                <a:solidFill>
                  <a:srgbClr val="8EA4B2"/>
                </a:solidFill>
              </a:rPr>
              <a:t>Recommended pilot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58F367-55EC-43EC-9525-8D9DEB707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95825"/>
            <a:ext cx="9715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Configure the estate ? onboard the team ? activate security and collections ? review results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741651-2217-49DC-B3F6-0C52AC912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531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DF7EC"/>
                </a:solidFill>
              </a:defRPr>
            </a:pPr>
            <a:r>
              <a:rPr sz="1275" b="1">
                <a:solidFill>
                  <a:srgbClr val="DDF7EC"/>
                </a:solidFill>
              </a:rPr>
              <a:t>mynaijaestate.com  ?  [CONTACT NAME]  ?  [PHONE / EMAIL]</a:t>
            </a:r>
          </a:p>
        </p:txBody>
      </p:sp>
    </p:spTree>
    <p:extLst>
      <p:ext uri="{BB962C8B-B14F-4D97-AF65-F5344CB8AC3E}">
        <p14:creationId xmlns:p14="http://schemas.microsoft.com/office/powerpoint/2010/main" val="171562776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CB2C8C-2D49-422D-B253-2C0587DA0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THE CHALLENGE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7799F8-462A-4A13-968E-6442E0AA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Disconnected tools hide risk, money and accountability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C7F89B-B91E-461B-9B93-FB61867C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69BDBD-33DE-4ADC-B2E6-FB2B0DD1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DDF7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FA285B-D769-4949-829C-77C1DD7D7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179070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Security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3CDF51-3F1F-4225-914A-4D404CFB5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17170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Paper logs, slow incident response and no reliable occupancy view.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204127-319D-4832-AEFF-0ACC505E0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1925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8126CF-093D-45E2-92C1-27432BC3A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179070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Collections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1BCD3A-97DD-47F4-90F0-BC6164A01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17170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Rent, dues and amenity fees live in spreadsheets, chats and bank alerts.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AE7B56-5999-4F6D-BBCF-2BEEC8E7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DEE02C-C8CE-40FF-95B1-3BFCEAFDC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0045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Property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F69026-76BA-445E-BBFE-93F79C497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814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Landlords and tenants lack one record for agreements, issues and deposits.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EE9AD5-FD15-4C66-B79E-69025CEC0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42900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EE10BA-CB2C-418B-A1AE-E36006CE0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60045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Community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B11104-5D50-49DE-9968-E180DE26C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9814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Residents repeat details across gates, managers, gyms and services.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7E1550-FE4E-4558-90C2-367CD5904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23683519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E23F05-2414-4EA0-B0FA-F405E07DD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THE PLATFORM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991315-97A7-416E-8CDC-669943DD9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One system becomes the shared source of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BF9E3E-82C4-4A9F-BEF8-481A5BD08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42DF00-930B-41F7-93C1-9D317049D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33147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071C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DE9CC2-D880-4952-A32C-241F9B43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764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DF7EC"/>
                </a:solidFill>
              </a:defRPr>
            </a:pPr>
            <a:r>
              <a:rPr sz="1200" b="1">
                <a:solidFill>
                  <a:srgbClr val="DDF7EC"/>
                </a:solidFill>
              </a:rPr>
              <a:t>SECURITY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23B810-CBAF-4AE1-8311-0AC970A6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479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Visitors ? SOS ? gates ? occupancy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8117C3-C9C8-4E94-B845-10D673AF5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666875"/>
            <a:ext cx="33147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AE98C9-17BD-44C9-8749-CBF7B3DC0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764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A36A"/>
                </a:solidFill>
              </a:defRPr>
            </a:pPr>
            <a:r>
              <a:rPr sz="1200" b="1">
                <a:solidFill>
                  <a:srgbClr val="11A36A"/>
                </a:solidFill>
              </a:rPr>
              <a:t>COMMUNITY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B77E7E-1532-4FE5-9BE7-DDF1487D8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479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71C2C"/>
                </a:solidFill>
              </a:defRPr>
            </a:pPr>
            <a:r>
              <a:rPr sz="1500" b="1">
                <a:solidFill>
                  <a:srgbClr val="071C2C"/>
                </a:solidFill>
              </a:rPr>
              <a:t>Notices ? chat ? contributions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F4864A-5D38-4B66-B291-68D5274C4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66875"/>
            <a:ext cx="33147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57E0EA-8485-4912-9296-D68C8BACC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8764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A36A"/>
                </a:solidFill>
              </a:defRPr>
            </a:pPr>
            <a:r>
              <a:rPr sz="1200" b="1">
                <a:solidFill>
                  <a:srgbClr val="11A36A"/>
                </a:solidFill>
              </a:rPr>
              <a:t>PROPERTY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2D7652-93D7-41A8-AB17-10A9098D7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2479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71C2C"/>
                </a:solidFill>
              </a:defRPr>
            </a:pPr>
            <a:r>
              <a:rPr sz="1500" b="1">
                <a:solidFill>
                  <a:srgbClr val="071C2C"/>
                </a:solidFill>
              </a:rPr>
              <a:t>Units ? landlords ? tenants ? issues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A9FAD3-C456-45CA-B060-F99FA62A4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71875"/>
            <a:ext cx="33147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DDF7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CEB04F-EFD4-446D-A34C-7681B6ACB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814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A36A"/>
                </a:solidFill>
              </a:defRPr>
            </a:pPr>
            <a:r>
              <a:rPr sz="1200" b="1">
                <a:solidFill>
                  <a:srgbClr val="11A36A"/>
                </a:solidFill>
              </a:rPr>
              <a:t>COLLECTIONS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446C25-4412-46F7-BC9C-602AB9A04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529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71C2C"/>
                </a:solidFill>
              </a:defRPr>
            </a:pPr>
            <a:r>
              <a:rPr sz="1500" b="1">
                <a:solidFill>
                  <a:srgbClr val="071C2C"/>
                </a:solidFill>
              </a:rPr>
              <a:t>Rent ? dues ? fees ? receipts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D927C1-5F43-47AE-A474-EED00F406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571875"/>
            <a:ext cx="33147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FFF0D5-AF95-4E91-B097-17825F6F5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814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A36A"/>
                </a:solidFill>
              </a:defRPr>
            </a:pPr>
            <a:r>
              <a:rPr sz="1200" b="1">
                <a:solidFill>
                  <a:srgbClr val="11A36A"/>
                </a:solidFill>
              </a:rPr>
              <a:t>AMENITIES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B72C69-EBDC-43D2-AC19-3BF4B984E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529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71C2C"/>
                </a:solidFill>
              </a:defRPr>
            </a:pPr>
            <a:r>
              <a:rPr sz="1500" b="1">
                <a:solidFill>
                  <a:srgbClr val="071C2C"/>
                </a:solidFill>
              </a:rPr>
              <a:t>Gym ? bookings ? membership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7A5E58-C9DB-4F84-8C26-219C6CD97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571875"/>
            <a:ext cx="33147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E032F0-673E-4799-906E-ABDAFD180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814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A36A"/>
                </a:solidFill>
              </a:defRPr>
            </a:pPr>
            <a:r>
              <a:rPr sz="1200" b="1">
                <a:solidFill>
                  <a:srgbClr val="11A36A"/>
                </a:solidFill>
              </a:rPr>
              <a:t>COMMERCE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74A182-8826-41FE-82EF-685FCC6CF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1529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71C2C"/>
                </a:solidFill>
              </a:defRPr>
            </a:pPr>
            <a:r>
              <a:rPr sz="1500" b="1">
                <a:solidFill>
                  <a:srgbClr val="071C2C"/>
                </a:solidFill>
              </a:rPr>
              <a:t>Tokens ? bills ? VTU ? revenue share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307468-2A8E-4DCB-9E32-A970F8698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111753287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A46E833-A493-4A35-9E5C-E676FB71D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SECURITY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F153AC-2641-491E-83DF-ED60F77D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Every entry, exit and emergency becomes visible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0BA848-646D-43F0-B533-4959BEC36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FBA42C-745E-4228-8E8A-B7AA6BF9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71625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DCA0ED-ABD5-48A8-9066-C058F0AC6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7162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682DC6-B626-4884-8B79-1BACCA198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5716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C2C"/>
                </a:solidFill>
              </a:defRPr>
            </a:pPr>
            <a:r>
              <a:rPr sz="1650" b="1">
                <a:solidFill>
                  <a:srgbClr val="071C2C"/>
                </a:solidFill>
              </a:rPr>
              <a:t>Visitor access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05C46A-AB21-4D0F-B9BA-B6B4813CA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571625"/>
            <a:ext cx="638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Secure passes across one or multiple gates.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72D4CC-AC14-4316-A771-F31B19F03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38425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F3AE31-E1EB-403A-A707-8F1B4453E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3842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2BB8F1-6DD7-4D1E-8561-F6220B842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6384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C2C"/>
                </a:solidFill>
              </a:defRPr>
            </a:pPr>
            <a:r>
              <a:rPr sz="1650" b="1">
                <a:solidFill>
                  <a:srgbClr val="071C2C"/>
                </a:solidFill>
              </a:rPr>
              <a:t>Live occupancy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8CE7BD-9146-42C3-960D-E14BA790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38425"/>
            <a:ext cx="638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See visitors still inside, overdue bookings and missing check-outs.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EA56D5-0E71-4017-9F41-F092F2E44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05225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4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D95AA9-350E-49AD-A4D6-03A69D1A3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0522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F8D385-678F-4462-ABA6-7C5B02C8E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052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C2C"/>
                </a:solidFill>
              </a:defRPr>
            </a:pPr>
            <a:r>
              <a:rPr sz="1650" b="1">
                <a:solidFill>
                  <a:srgbClr val="071C2C"/>
                </a:solidFill>
              </a:rPr>
              <a:t>Emergency response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49DD88-6D49-43E3-8816-D5C48DBFD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05225"/>
            <a:ext cx="638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SOS alerts guards with a loud mobile alarm and an auditable trail.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3C9E0E-783E-43A2-8A1F-4CDFE08A4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72025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A88EC8-B52E-4569-9B9C-EA3F39D70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7202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0BC32B-166D-4A5A-B7AA-E4FC6C449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720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C2C"/>
                </a:solidFill>
              </a:defRPr>
            </a:pPr>
            <a:r>
              <a:rPr sz="1650" b="1">
                <a:solidFill>
                  <a:srgbClr val="071C2C"/>
                </a:solidFill>
              </a:rPr>
              <a:t>Flexible rollout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DD18B9-7C5E-4DF2-B30D-C80BAF8ED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772025"/>
            <a:ext cx="638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Start with guard phones and QR/NFC; add gate hardware later.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3AD459-CD47-48F5-BDAA-927A90D5D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140832518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64193C-4B17-4C80-8CEE-6E6F05B3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PROPERTY &amp; RENTALS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2F91B1-0B38-40AB-93DF-09E66CFE5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A trustworthy record protects landlords and tenants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9D58EE-70A6-4C23-8D6B-08DCC600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A88E3E-B57F-4E36-830E-4CA602CA9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DDF7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E17394-0F9E-4CE9-B37E-CB21AFB82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179070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Landlord portfolio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D58605-9938-4CD2-A9C9-04FDC8E20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17170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Track multiple properties, assign tenants and issue rental agreements.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BE9CBA-3173-4AA4-AE58-94BE88C0D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1925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FE15F1-0D85-4C49-ACD3-E4D21E503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179070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Rent &amp; fees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2B2069-DD36-4731-AA1E-79EA30981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17170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Create charges, record payments, track balances and retain receipts.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07054F-857F-4D0D-A5EF-E0F2A32C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F9AB89-FC5C-45FC-B9A2-06754A8C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0045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Property issues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899356-0D63-4C69-8E1D-5034F9AC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814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Tenants report problems directly to owners with dated evidence.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5CACF8-B18C-4FBD-8186-62F0010A4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42900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CC5C51-2A84-4AED-A837-71C8F39C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60045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Deposit history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DB2A2D-75D8-4F84-8BA8-FCB22A4F7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9814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The complaint and resolution trail supports fair caution-fee decisions.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159B0C-7BAF-4A49-9A16-421186911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212878767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5F1AB2-BDB4-48D5-BD46-98864EC6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COLLECTIONS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BA0C9F-BAE3-4006-94D4-B6229B776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Estate pricing and provider choice stay under control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430CC0-3B5F-458B-A303-F11DE53B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78F7AE-6D1E-41AD-B97B-F3BA9623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4762500" cy="3810000"/>
          </a:xfrm>
          <a:prstGeom xmlns:a="http://schemas.openxmlformats.org/drawingml/2006/main" prst="roundRect">
            <a:avLst>
              <a:gd name="adj" fmla="val 2000"/>
            </a:avLst>
          </a:prstGeom>
          <a:solidFill xmlns:a="http://schemas.openxmlformats.org/drawingml/2006/main">
            <a:srgbClr val="071C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B5A121-6FFF-4846-BDB2-690DF6D50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5262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DF7EC"/>
                </a:solidFill>
              </a:defRPr>
            </a:pPr>
            <a:r>
              <a:rPr sz="1200" b="1">
                <a:solidFill>
                  <a:srgbClr val="DDF7EC"/>
                </a:solidFill>
              </a:rPr>
              <a:t>SET YOUR TOKEN PRICE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A07CB5-BBD0-4F84-80FB-FEA030D12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19375"/>
            <a:ext cx="3714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Platform base  ?15</a:t>
            </a:r>
          </a:p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Estate sale price  ?20</a:t>
            </a:r>
          </a:p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Estate margin  ?5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71ED23-AFA4-4D62-B034-F9BA3BB6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66875"/>
            <a:ext cx="4667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71C2C"/>
                </a:solidFill>
              </a:defRPr>
            </a:pPr>
            <a:r>
              <a:rPr sz="2025" b="1">
                <a:solidFill>
                  <a:srgbClr val="071C2C"/>
                </a:solidFill>
              </a:rPr>
              <a:t>Automatic sharing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09B4E0-65FA-4F1D-BBAD-BC1F991A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95500"/>
            <a:ext cx="4667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36471"/>
                </a:solidFill>
              </a:defRPr>
            </a:pPr>
            <a:r>
              <a:rPr sz="1425" b="0">
                <a:solidFill>
                  <a:srgbClr val="536471"/>
                </a:solidFill>
              </a:rPr>
              <a:t>Record platform value, estate margin and payout obligation on every purchase.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43E49E-918F-47E8-8502-A95D0D8F9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86125"/>
            <a:ext cx="4667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71C2C"/>
                </a:solidFill>
              </a:defRPr>
            </a:pPr>
            <a:r>
              <a:rPr sz="2025" b="1">
                <a:solidFill>
                  <a:srgbClr val="071C2C"/>
                </a:solidFill>
              </a:rPr>
              <a:t>No provider lock-in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42E5D6-6061-4239-AB21-FE8C60DC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14750"/>
            <a:ext cx="4667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36471"/>
                </a:solidFill>
              </a:defRPr>
            </a:pPr>
            <a:r>
              <a:rPr sz="1425" b="0">
                <a:solidFill>
                  <a:srgbClr val="536471"/>
                </a:solidFill>
              </a:rPr>
              <a:t>Payment and VTU adapters make switching or multi-provider routing easier as the platform grows.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2C883B-8CCB-4F89-949A-C86D2D96E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53000"/>
            <a:ext cx="466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A36A"/>
                </a:solidFill>
              </a:defRPr>
            </a:pPr>
            <a:r>
              <a:rPr sz="1425" b="1">
                <a:solidFill>
                  <a:srgbClr val="11A36A"/>
                </a:solidFill>
              </a:rPr>
              <a:t>Rent ? dues ? amenity fees ? tokens ? receipts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385BA2-363B-4674-88E7-5176C56CD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98960721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D72695-D0A2-44FE-B6E9-FF768B9F1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STAKEHOLDERS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268C5A-DC9D-4199-99A5-BB7325371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Useful to everyone who runs or lives in the community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56160C-DEA4-4DBA-B5EC-727D5D4EF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D4EE0C-2543-4D6A-99F0-451D41BE6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DDF7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74E271-B56A-4019-A175-D82764CD7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179070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Estate admins &amp; managers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24C977-C337-4F64-9FBA-EC48C38C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17170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Users, gates, pricing, collections, reports and configurable revenue share.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AA7036-E510-4A47-8DD6-F1EA037F1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1925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725701-C454-4141-865B-427FBC97E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179070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Guards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38D86D-9308-413C-AE90-B66607BB9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17170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Access validation, check-ins, occupancy and emergency alarms.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4D0B71-8C0E-427C-B43A-7D01FD171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2A11A5-E931-4DA5-B7B6-117FD05D9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0045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Landlords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51F8EE-EFB3-4D7B-8086-F20A9E299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814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Units, tenants, agreements, rent and maintenance evidence.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6AC673-DDF7-4C0C-ADD5-FA483F77E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429000"/>
            <a:ext cx="51435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22224D-D831-402E-8CF0-D3D4C84D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600450"/>
            <a:ext cx="4619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71C2C"/>
                </a:solidFill>
              </a:defRPr>
            </a:pPr>
            <a:r>
              <a:rPr sz="1800" b="1">
                <a:solidFill>
                  <a:srgbClr val="071C2C"/>
                </a:solidFill>
              </a:rPr>
              <a:t>Residents &amp; tenants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BFF591-8106-428F-9E3E-936A173F1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9814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471"/>
                </a:solidFill>
              </a:defRPr>
            </a:pPr>
            <a:r>
              <a:rPr sz="1350" b="0">
                <a:solidFill>
                  <a:srgbClr val="536471"/>
                </a:solidFill>
              </a:rPr>
              <a:t>Access, payments, gym, bookings, contributions, chat and service requests.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228DCF-3F9F-41D0-817E-3AE041BC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62528224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67F842-6552-4715-A0D2-7C75F97D2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MOMENTUM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237F4C-FC1A-43E2-98DA-6A5D7D70A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Real communities are moving toward adoption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E70911-9A7E-4150-9FFD-A72B7AD37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F068B8-F201-437A-BA4A-5D4401689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62125"/>
            <a:ext cx="3143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1A36A"/>
                </a:solidFill>
              </a:defRPr>
            </a:pPr>
            <a:r>
              <a:rPr sz="5100" b="1">
                <a:solidFill>
                  <a:srgbClr val="11A36A"/>
                </a:solidFill>
              </a:rPr>
              <a:t>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D05BEA-E24A-4A28-92A5-250B24A5B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471"/>
                </a:solidFill>
              </a:defRPr>
            </a:pPr>
            <a:r>
              <a:rPr sz="1500" b="1">
                <a:solidFill>
                  <a:srgbClr val="536471"/>
                </a:solidFill>
              </a:rPr>
              <a:t>estates exploring integration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992490-B8D9-45DA-A675-D476F80F6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762125"/>
            <a:ext cx="3143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677FF"/>
                </a:solidFill>
              </a:defRPr>
            </a:pPr>
            <a:r>
              <a:rPr sz="5100" b="1">
                <a:solidFill>
                  <a:srgbClr val="1677FF"/>
                </a:solidFill>
              </a:rPr>
              <a:t>400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B8EC7A-CA48-4586-8211-73744DC8B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8575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471"/>
                </a:solidFill>
              </a:defRPr>
            </a:pPr>
            <a:r>
              <a:rPr sz="1500" b="1">
                <a:solidFill>
                  <a:srgbClr val="536471"/>
                </a:solidFill>
              </a:rPr>
              <a:t>homes in an upcoming client test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9C3479-1E43-4D03-85EB-65916991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762125"/>
            <a:ext cx="3143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71C2C"/>
                </a:solidFill>
              </a:defRPr>
            </a:pPr>
            <a:r>
              <a:rPr sz="5100" b="1">
                <a:solidFill>
                  <a:srgbClr val="071C2C"/>
                </a:solidFill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07D076-C362-4CCB-82B6-8D15C7165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575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471"/>
                </a:solidFill>
              </a:defRPr>
            </a:pPr>
            <a:r>
              <a:rPr sz="1500" b="1">
                <a:solidFill>
                  <a:srgbClr val="536471"/>
                </a:solidFill>
              </a:rPr>
              <a:t>gates in the Leisure Court Estate 2 Phase 1 scenario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E4D3A2-B964-4343-8036-B5A60DB92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1059180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7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57731E-7185-4B9A-8DBE-B3BB38E72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24375"/>
            <a:ext cx="10058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71C2C"/>
                </a:solidFill>
              </a:defRPr>
            </a:pPr>
            <a:r>
              <a:rPr sz="1950" b="1">
                <a:solidFill>
                  <a:srgbClr val="071C2C"/>
                </a:solidFill>
              </a:rPr>
              <a:t>Start with today?s process. Prove value quickly. Expand without disruption.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4823C3-CB10-4E37-A4A5-E72B720B5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185273341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3E5BB7-137C-4DE1-ABE4-791F3D15C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A36A"/>
                </a:solidFill>
              </a:defRPr>
            </a:pPr>
            <a:r>
              <a:rPr sz="1125" b="1">
                <a:solidFill>
                  <a:srgbClr val="11A36A"/>
                </a:solidFill>
              </a:rPr>
              <a:t>TAILORED PROPOSAL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B68A2A-25BD-4A14-9B17-97B431468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71C2C"/>
                </a:solidFill>
              </a:defRPr>
            </a:pPr>
            <a:r>
              <a:rPr sz="2850" b="1">
                <a:solidFill>
                  <a:srgbClr val="071C2C"/>
                </a:solidFill>
              </a:rPr>
              <a:t>A practical starting scope for [ESTATE NAME]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106ED2-5F19-4745-BF21-C5C394B3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61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471"/>
                </a:solidFill>
              </a:defRPr>
            </a:pPr>
            <a:r>
              <a:rPr sz="1050" b="1">
                <a:solidFill>
                  <a:srgbClr val="536471"/>
                </a:solidFill>
              </a:rPr>
              <a:t>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797D7C-B698-4FBB-B9E0-5573660B7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A36A"/>
                </a:solidFill>
              </a:defRPr>
            </a:pPr>
            <a:r>
              <a:rPr sz="1350" b="1">
                <a:solidFill>
                  <a:srgbClr val="11A36A"/>
                </a:solidFill>
              </a:rPr>
              <a:t>Community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961516-4C5D-47FA-ACE5-352C7897C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428750"/>
            <a:ext cx="781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C2C"/>
                </a:solidFill>
              </a:defRPr>
            </a:pPr>
            <a:r>
              <a:rPr sz="1575" b="1">
                <a:solidFill>
                  <a:srgbClr val="071C2C"/>
                </a:solidFill>
              </a:rPr>
              <a:t>[Estate name]  ?  [Number of homes]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EBF71D-2A9E-40AF-A34C-FF26B7878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A36A"/>
                </a:solidFill>
              </a:defRPr>
            </a:pPr>
            <a:r>
              <a:rPr sz="1350" b="1">
                <a:solidFill>
                  <a:srgbClr val="11A36A"/>
                </a:solidFill>
              </a:rPr>
              <a:t>Access points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48AB37-BD7E-40F7-A96D-BFBBB6A9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05050"/>
            <a:ext cx="781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C2C"/>
                </a:solidFill>
              </a:defRPr>
            </a:pPr>
            <a:r>
              <a:rPr sz="1575" b="1">
                <a:solidFill>
                  <a:srgbClr val="071C2C"/>
                </a:solidFill>
              </a:rPr>
              <a:t>[Number of gates]  ?  [Current gate process]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81309C-E857-4050-88B2-D49B284A3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A36A"/>
                </a:solidFill>
              </a:defRPr>
            </a:pPr>
            <a:r>
              <a:rPr sz="1350" b="1">
                <a:solidFill>
                  <a:srgbClr val="11A36A"/>
                </a:solidFill>
              </a:rPr>
              <a:t>Priority modules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168803-FA67-4504-967A-2506CAD9C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181350"/>
            <a:ext cx="781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C2C"/>
                </a:solidFill>
              </a:defRPr>
            </a:pPr>
            <a:r>
              <a:rPr sz="1575" b="1">
                <a:solidFill>
                  <a:srgbClr val="071C2C"/>
                </a:solidFill>
              </a:rPr>
              <a:t>[Security]  [Collections]  [Rentals]  [Amenities]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AAC620-388D-428D-8541-BE11B253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A36A"/>
                </a:solidFill>
              </a:defRPr>
            </a:pPr>
            <a:r>
              <a:rPr sz="1350" b="1">
                <a:solidFill>
                  <a:srgbClr val="11A36A"/>
                </a:solidFill>
              </a:rPr>
              <a:t>Rollout team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D8F822-941B-4845-BAEB-7F982F51F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57650"/>
            <a:ext cx="781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C2C"/>
                </a:solidFill>
              </a:defRPr>
            </a:pPr>
            <a:r>
              <a:rPr sz="1575" b="1">
                <a:solidFill>
                  <a:srgbClr val="071C2C"/>
                </a:solidFill>
              </a:rPr>
              <a:t>[Decision owner]  ?  [Estate admin]  ?  [Guard lead]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FD3555-4C05-4441-9E4B-A26CC028D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A36A"/>
                </a:solidFill>
              </a:defRPr>
            </a:pPr>
            <a:r>
              <a:rPr sz="1350" b="1">
                <a:solidFill>
                  <a:srgbClr val="11A36A"/>
                </a:solidFill>
              </a:rPr>
              <a:t>Success measures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559CD9-D177-48D5-81FE-5E4C2B234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81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C2C"/>
                </a:solidFill>
              </a:defRPr>
            </a:pPr>
            <a:r>
              <a:rPr sz="1575" b="1">
                <a:solidFill>
                  <a:srgbClr val="071C2C"/>
                </a:solidFill>
              </a:rPr>
              <a:t>[Faster entry]  [Collection visibility]  [Incident response]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E5B6B6-2891-47F9-B2AF-97555CBFF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62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36471"/>
                </a:solidFill>
              </a:defRPr>
            </a:pPr>
            <a:r>
              <a:rPr sz="825" b="1">
                <a:solidFill>
                  <a:srgbClr val="536471"/>
                </a:solidFill>
              </a:rPr>
              <a:t>MYNAIJAESTATE  ?  ONE COMMUNITY. ONE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19366608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2026-07-17T22:24:25.6980000Z</dcterms:created>
  <dcterms:modified xsi:type="dcterms:W3CDTF">2026-07-17T22:24:25.6980000Z</dcterms:modified>
</coreProperties>
</file>